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4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6;n"/>
          <p:cNvSpPr txBox="1"/>
          <p:nvPr/>
        </p:nvSpPr>
        <p:spPr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b="0" i="0" sz="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29786" y="131882"/>
            <a:ext cx="1354139" cy="4429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:notes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 txBox="1"/>
          <p:nvPr>
            <p:ph idx="12" type="sldNum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text only" showMasterSp="0">
  <p:cSld name="Title Slide text only">
    <p:bg>
      <p:bgPr>
        <a:solidFill>
          <a:srgbClr val="0066A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14879" y="2320746"/>
            <a:ext cx="8312194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384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/>
        </p:nvSpPr>
        <p:spPr>
          <a:xfrm>
            <a:off x="217612" y="3723878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479635" y="4652161"/>
            <a:ext cx="1847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313480" y="2307166"/>
            <a:ext cx="88305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2981" y="4372526"/>
            <a:ext cx="1334916" cy="4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0" y="4737600"/>
            <a:ext cx="1635224" cy="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rgbClr val="0066A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ctrTitle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/>
        </p:nvSpPr>
        <p:spPr>
          <a:xfrm>
            <a:off x="234016" y="4208250"/>
            <a:ext cx="4914048" cy="635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sz="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5" name="Google Shape;55;p11"/>
          <p:cNvCxnSpPr/>
          <p:nvPr/>
        </p:nvCxnSpPr>
        <p:spPr>
          <a:xfrm>
            <a:off x="313480" y="2307166"/>
            <a:ext cx="88305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2981" y="4372526"/>
            <a:ext cx="1334916" cy="4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No 2nd top line">
  <p:cSld name="Title and Content No 2nd top lin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216488" y="843558"/>
            <a:ext cx="8748000" cy="372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▶"/>
              <a:defRPr/>
            </a:lvl1pPr>
            <a:lvl2pPr indent="-342900" lvl="1" marL="914400" algn="l">
              <a:spcBef>
                <a:spcPts val="38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326874" y="4625878"/>
            <a:ext cx="8820472" cy="0"/>
          </a:xfrm>
          <a:prstGeom prst="straightConnector1">
            <a:avLst/>
          </a:prstGeom>
          <a:noFill/>
          <a:ln cap="flat" cmpd="sng" w="15875">
            <a:solidFill>
              <a:srgbClr val="0064A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115" y="4794219"/>
            <a:ext cx="624844" cy="20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7" showMasterSp="0">
  <p:cSld name="Number slide #7">
    <p:bg>
      <p:bgPr>
        <a:solidFill>
          <a:srgbClr val="0066A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3"/>
          <p:cNvPicPr preferRelativeResize="0"/>
          <p:nvPr/>
        </p:nvPicPr>
        <p:blipFill/>
        <p:spPr>
          <a:xfrm>
            <a:off x="-5976" y="1560097"/>
            <a:ext cx="9186488" cy="202330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8" showMasterSp="0">
  <p:cSld name="Number slide #8">
    <p:bg>
      <p:bgPr>
        <a:solidFill>
          <a:srgbClr val="0066A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4525"/>
            <a:ext cx="9186488" cy="205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9" showMasterSp="0">
  <p:cSld name="Number slide #9">
    <p:bg>
      <p:bgPr>
        <a:solidFill>
          <a:srgbClr val="0066A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4525"/>
            <a:ext cx="9186488" cy="205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0" showMasterSp="0">
  <p:cSld name="Number slide #10">
    <p:bg>
      <p:bgPr>
        <a:solidFill>
          <a:srgbClr val="0066A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35471"/>
            <a:ext cx="9204416" cy="204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1" showMasterSp="0">
  <p:cSld name="Number slide #11">
    <p:bg>
      <p:bgPr>
        <a:solidFill>
          <a:srgbClr val="0066A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272" y="1560265"/>
            <a:ext cx="9197784" cy="202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2" showMasterSp="0">
  <p:cSld name="Number slide #12">
    <p:bg>
      <p:bgPr>
        <a:solidFill>
          <a:srgbClr val="0066A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4505"/>
            <a:ext cx="9186488" cy="205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3" showMasterSp="0">
  <p:cSld name="Number slide #13">
    <p:bg>
      <p:bgPr>
        <a:solidFill>
          <a:srgbClr val="0066A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3769"/>
            <a:ext cx="9186488" cy="205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4" showMasterSp="0">
  <p:cSld name="Number slide #14">
    <p:bg>
      <p:bgPr>
        <a:solidFill>
          <a:srgbClr val="0066A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60097"/>
            <a:ext cx="9186488" cy="202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" showMasterSp="0">
  <p:cSld name="Number slide #1">
    <p:bg>
      <p:bgPr>
        <a:solidFill>
          <a:srgbClr val="0066A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6" y="1559341"/>
            <a:ext cx="9166852" cy="202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5" showMasterSp="0">
  <p:cSld name="Number slide #15">
    <p:bg>
      <p:bgPr>
        <a:solidFill>
          <a:srgbClr val="0066A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58584"/>
            <a:ext cx="9186488" cy="202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6" showMasterSp="0">
  <p:cSld name="Number slide #16">
    <p:bg>
      <p:bgPr>
        <a:solidFill>
          <a:srgbClr val="0066A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35471"/>
            <a:ext cx="9204416" cy="204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7" showMasterSp="0">
  <p:cSld name="Number slide #17">
    <p:bg>
      <p:bgPr>
        <a:solidFill>
          <a:srgbClr val="0066A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59509"/>
            <a:ext cx="9204416" cy="202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8" showMasterSp="0">
  <p:cSld name="Number slide #18">
    <p:bg>
      <p:bgPr>
        <a:solidFill>
          <a:srgbClr val="0066A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33769"/>
            <a:ext cx="9204416" cy="205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19" showMasterSp="0">
  <p:cSld name="Number slide #19">
    <p:bg>
      <p:bgPr>
        <a:solidFill>
          <a:srgbClr val="0066A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4572000" y="1995686"/>
            <a:ext cx="446449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33939"/>
            <a:ext cx="9204416" cy="205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20" showMasterSp="0">
  <p:cSld name="Number slide #20">
    <p:bg>
      <p:bgPr>
        <a:solidFill>
          <a:srgbClr val="0066A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5004048" y="1995686"/>
            <a:ext cx="403244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904" y="1550381"/>
            <a:ext cx="9204416" cy="204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Basic">
  <p:cSld name="Title and Content Basic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▶"/>
              <a:defRPr/>
            </a:lvl1pPr>
            <a:lvl2pPr indent="-342900" lvl="1" marL="914400" algn="l">
              <a:spcBef>
                <a:spcPts val="38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l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115" y="4794219"/>
            <a:ext cx="624844" cy="20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4"/>
          <p:cNvCxnSpPr/>
          <p:nvPr/>
        </p:nvCxnSpPr>
        <p:spPr>
          <a:xfrm>
            <a:off x="326874" y="4625878"/>
            <a:ext cx="8820472" cy="0"/>
          </a:xfrm>
          <a:prstGeom prst="straightConnector1">
            <a:avLst/>
          </a:prstGeom>
          <a:noFill/>
          <a:ln cap="flat" cmpd="sng" w="15875">
            <a:solidFill>
              <a:srgbClr val="0064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329209" y="944932"/>
            <a:ext cx="8820472" cy="0"/>
          </a:xfrm>
          <a:prstGeom prst="straightConnector1">
            <a:avLst/>
          </a:prstGeom>
          <a:noFill/>
          <a:ln cap="flat" cmpd="sng" w="15875">
            <a:solidFill>
              <a:srgbClr val="0064A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2" showMasterSp="0">
  <p:cSld name="Number slide #2">
    <p:bg>
      <p:bgPr>
        <a:solidFill>
          <a:srgbClr val="0066A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2" y="1534505"/>
            <a:ext cx="9192464" cy="205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3" showMasterSp="0">
  <p:cSld name="Number slide #3">
    <p:bg>
      <p:bgPr>
        <a:solidFill>
          <a:srgbClr val="0066A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3939"/>
            <a:ext cx="9180512" cy="205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▶"/>
              <a:defRPr/>
            </a:lvl1pPr>
            <a:lvl2pPr indent="-342900" lvl="1" marL="914400" algn="l">
              <a:spcBef>
                <a:spcPts val="384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4" showMasterSp="0">
  <p:cSld name="Number slide #4">
    <p:bg>
      <p:bgPr>
        <a:solidFill>
          <a:srgbClr val="0066A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59341"/>
            <a:ext cx="9180512" cy="202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5" showMasterSp="0">
  <p:cSld name="Number slide #5">
    <p:bg>
      <p:bgPr>
        <a:solidFill>
          <a:srgbClr val="0066A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58584"/>
            <a:ext cx="9180512" cy="202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 slide #6" showMasterSp="0">
  <p:cSld name="Number slide #6">
    <p:bg>
      <p:bgPr>
        <a:solidFill>
          <a:srgbClr val="0066A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0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76" y="1534525"/>
            <a:ext cx="9186488" cy="205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236700" y="4729862"/>
            <a:ext cx="4988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mbla"/>
              <a:buChar char="▶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0200" lvl="1" marL="914400" marR="0" rtl="0" algn="l"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6.jp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8.jp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8.jp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ctrTitle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4-Weekly presentation</a:t>
            </a:r>
            <a:endParaRPr/>
          </a:p>
        </p:txBody>
      </p:sp>
      <p:sp>
        <p:nvSpPr>
          <p:cNvPr id="111" name="Google Shape;111;p27"/>
          <p:cNvSpPr txBox="1"/>
          <p:nvPr>
            <p:ph idx="1" type="subTitle"/>
          </p:nvPr>
        </p:nvSpPr>
        <p:spPr>
          <a:xfrm>
            <a:off x="214879" y="2320746"/>
            <a:ext cx="8312194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Rhea Hau</a:t>
            </a:r>
            <a:endParaRPr/>
          </a:p>
        </p:txBody>
      </p:sp>
      <p:sp>
        <p:nvSpPr>
          <p:cNvPr id="112" name="Google Shape;112;p27"/>
          <p:cNvSpPr txBox="1"/>
          <p:nvPr/>
        </p:nvSpPr>
        <p:spPr>
          <a:xfrm>
            <a:off x="251520" y="3795886"/>
            <a:ext cx="2656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15 November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GSR sensor</a:t>
            </a:r>
            <a:br>
              <a:rPr lang="en-US"/>
            </a:br>
            <a:r>
              <a:rPr b="0" lang="en-US" sz="1800"/>
              <a:t>Galvanic Skin Response sensor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text on a white background&#10;&#10;Description generated with very high confidence"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563" y="1203599"/>
            <a:ext cx="3330624" cy="299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166421" y="702564"/>
            <a:ext cx="2996795" cy="399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Voltage divider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spanningsdeler"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56" y="1371274"/>
            <a:ext cx="2162175" cy="278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278" y="2571750"/>
            <a:ext cx="3876775" cy="12804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>
            <a:off x="461934" y="1090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Z1 = resistor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Z2 = sensor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Data transport</a:t>
            </a:r>
            <a:endParaRPr/>
          </a:p>
        </p:txBody>
      </p:sp>
      <p:sp>
        <p:nvSpPr>
          <p:cNvPr id="227" name="Google Shape;227;p38"/>
          <p:cNvSpPr txBox="1"/>
          <p:nvPr>
            <p:ph idx="4294967295" type="sldNum"/>
          </p:nvPr>
        </p:nvSpPr>
        <p:spPr>
          <a:xfrm>
            <a:off x="0" y="4745038"/>
            <a:ext cx="444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9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Software for ESP32</a:t>
            </a:r>
            <a:endParaRPr/>
          </a:p>
        </p:txBody>
      </p:sp>
      <p:pic>
        <p:nvPicPr>
          <p:cNvPr descr="Related image" id="235" name="Google Shape;235;p39"/>
          <p:cNvPicPr preferRelativeResize="0"/>
          <p:nvPr/>
        </p:nvPicPr>
        <p:blipFill/>
        <p:spPr>
          <a:xfrm>
            <a:off x="5015202" y="3469437"/>
            <a:ext cx="1942698" cy="116673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Image result for esp32 oled" id="236" name="Google Shape;236;p39"/>
          <p:cNvPicPr preferRelativeResize="0"/>
          <p:nvPr/>
        </p:nvPicPr>
        <p:blipFill/>
        <p:spPr>
          <a:xfrm>
            <a:off x="3240552" y="2024179"/>
            <a:ext cx="2258141" cy="127020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37" name="Google Shape;237;p39"/>
          <p:cNvSpPr/>
          <p:nvPr/>
        </p:nvSpPr>
        <p:spPr>
          <a:xfrm>
            <a:off x="2091852" y="2352703"/>
            <a:ext cx="1058906" cy="5245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4A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Related image"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4267" y="1739691"/>
            <a:ext cx="1543050" cy="16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/>
          <p:nvPr/>
        </p:nvSpPr>
        <p:spPr>
          <a:xfrm>
            <a:off x="5610376" y="2309685"/>
            <a:ext cx="1058906" cy="5245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4A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age result for pulse sensor" id="240" name="Google Shape;2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270007"/>
            <a:ext cx="1100939" cy="89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ductive stretch sensor" id="241" name="Google Shape;241;p39"/>
          <p:cNvPicPr preferRelativeResize="0"/>
          <p:nvPr/>
        </p:nvPicPr>
        <p:blipFill/>
        <p:spPr>
          <a:xfrm>
            <a:off x="827583" y="2248819"/>
            <a:ext cx="1100939" cy="10561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056" y="3372204"/>
            <a:ext cx="1042466" cy="100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0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Software for PC</a:t>
            </a:r>
            <a:endParaRPr/>
          </a:p>
        </p:txBody>
      </p:sp>
      <p:pic>
        <p:nvPicPr>
          <p:cNvPr descr="Related image" id="250" name="Google Shape;250;p40"/>
          <p:cNvPicPr preferRelativeResize="0"/>
          <p:nvPr/>
        </p:nvPicPr>
        <p:blipFill/>
        <p:spPr>
          <a:xfrm>
            <a:off x="2079255" y="2067694"/>
            <a:ext cx="1942698" cy="116673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Related image" id="251" name="Google Shape;2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739503"/>
            <a:ext cx="1543050" cy="16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/>
          <p:nvPr/>
        </p:nvSpPr>
        <p:spPr>
          <a:xfrm>
            <a:off x="4173029" y="2361463"/>
            <a:ext cx="1058906" cy="5245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4A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Image result for csv file icon" id="253" name="Google Shape;2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1414" y="1923678"/>
            <a:ext cx="1430534" cy="1430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54" name="Google Shape;25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0479" y="1954428"/>
            <a:ext cx="1051961" cy="1370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55" name="Google Shape;25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5513" y="3598886"/>
            <a:ext cx="2402335" cy="5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6948264" y="2721503"/>
            <a:ext cx="352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&amp;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1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Fourier transform</a:t>
            </a:r>
            <a:endParaRPr/>
          </a:p>
        </p:txBody>
      </p:sp>
      <p:sp>
        <p:nvSpPr>
          <p:cNvPr id="269" name="Google Shape;269;p42"/>
          <p:cNvSpPr txBox="1"/>
          <p:nvPr>
            <p:ph idx="4294967295" type="sldNum"/>
          </p:nvPr>
        </p:nvSpPr>
        <p:spPr>
          <a:xfrm>
            <a:off x="0" y="4745038"/>
            <a:ext cx="444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Fourier transform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www.ritchievink.com/img/post-5-fft/fig_2.png" id="277" name="Google Shape;277;p43"/>
          <p:cNvPicPr preferRelativeResize="0"/>
          <p:nvPr/>
        </p:nvPicPr>
        <p:blipFill/>
        <p:spPr>
          <a:xfrm rot="-793746">
            <a:off x="1285563" y="1228929"/>
            <a:ext cx="7142297" cy="32824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A screenshot of a computer screen&#10;&#10;Description generated with very high confidence" id="278" name="Google Shape;2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936" y="2571750"/>
            <a:ext cx="4028113" cy="226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Planner</a:t>
            </a:r>
            <a:endParaRPr/>
          </a:p>
        </p:txBody>
      </p:sp>
      <p:sp>
        <p:nvSpPr>
          <p:cNvPr id="284" name="Google Shape;284;p44"/>
          <p:cNvSpPr txBox="1"/>
          <p:nvPr>
            <p:ph idx="4294967295" type="sldNum"/>
          </p:nvPr>
        </p:nvSpPr>
        <p:spPr>
          <a:xfrm>
            <a:off x="0" y="4745038"/>
            <a:ext cx="444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Planning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Follow-up plan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45795"/>
            <a:ext cx="9135555" cy="327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ctrTitle"/>
          </p:nvPr>
        </p:nvSpPr>
        <p:spPr>
          <a:xfrm>
            <a:off x="215778" y="1753069"/>
            <a:ext cx="6444453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Thank you for your attention</a:t>
            </a:r>
            <a:br>
              <a:rPr lang="en-US"/>
            </a:br>
            <a:br>
              <a:rPr lang="en-US" sz="1200"/>
            </a:br>
            <a:r>
              <a:rPr b="0" lang="en-US" sz="1200"/>
              <a:t>For more information please contact:</a:t>
            </a:r>
            <a:br>
              <a:rPr b="0" lang="en-US" sz="1200"/>
            </a:br>
            <a:r>
              <a:rPr b="0" lang="en-US" sz="1200"/>
              <a:t>Rhea.Hau@atos.net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0000" lvl="0" marL="2700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What did I do </a:t>
            </a:r>
            <a:r>
              <a:rPr b="1" lang="en-US"/>
              <a:t>BEFORE</a:t>
            </a:r>
            <a:r>
              <a:rPr lang="en-US"/>
              <a:t> the first 4-weekly presentation?</a:t>
            </a:r>
            <a:endParaRPr/>
          </a:p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Review</a:t>
            </a:r>
            <a:br>
              <a:rPr lang="en-US"/>
            </a:br>
            <a:r>
              <a:rPr b="0" lang="en-US" sz="1800"/>
              <a:t>Look back to the previous presentation</a:t>
            </a:r>
            <a:endParaRPr/>
          </a:p>
        </p:txBody>
      </p:sp>
      <p:pic>
        <p:nvPicPr>
          <p:cNvPr descr="document, letter, note, page, paper, report icon" id="127" name="Google Shape;1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055" y="2349426"/>
            <a:ext cx="1773626" cy="17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/>
        </p:nvSpPr>
        <p:spPr>
          <a:xfrm>
            <a:off x="2216088" y="1923678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Thesis</a:t>
            </a:r>
            <a:endParaRPr/>
          </a:p>
        </p:txBody>
      </p:sp>
      <p:sp>
        <p:nvSpPr>
          <p:cNvPr id="129" name="Google Shape;129;p29"/>
          <p:cNvSpPr txBox="1"/>
          <p:nvPr/>
        </p:nvSpPr>
        <p:spPr>
          <a:xfrm>
            <a:off x="3440545" y="1928849"/>
            <a:ext cx="170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Scientific articles</a:t>
            </a:r>
            <a:endParaRPr/>
          </a:p>
        </p:txBody>
      </p:sp>
      <p:pic>
        <p:nvPicPr>
          <p:cNvPr descr="cart, seo, shopping, store icon" id="130" name="Google Shape;1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2451" y="2276772"/>
            <a:ext cx="1905638" cy="190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5602725" y="1943154"/>
            <a:ext cx="12763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Buy sensors</a:t>
            </a:r>
            <a:endParaRPr/>
          </a:p>
        </p:txBody>
      </p:sp>
      <p:pic>
        <p:nvPicPr>
          <p:cNvPr descr="check, check list, checking, list, testing, validation icon" id="132" name="Google Shape;13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5701" y="2461004"/>
            <a:ext cx="1728787" cy="1728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s, files, pages, paper, text icon" id="133" name="Google Shape;1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1800" y="2440730"/>
            <a:ext cx="1558881" cy="155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7441016" y="1943154"/>
            <a:ext cx="12954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sensors</a:t>
            </a: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177174" y="1926297"/>
            <a:ext cx="18330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Research Proposal</a:t>
            </a:r>
            <a:endParaRPr/>
          </a:p>
        </p:txBody>
      </p:sp>
      <p:pic>
        <p:nvPicPr>
          <p:cNvPr descr="document, letter, note, page, paper, report icon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0" y="2349426"/>
            <a:ext cx="1773626" cy="17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0000" lvl="0" marL="2700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What did I do </a:t>
            </a:r>
            <a:r>
              <a:rPr b="1" lang="en-US"/>
              <a:t>AFTER</a:t>
            </a:r>
            <a:r>
              <a:rPr lang="en-US"/>
              <a:t> the first 4-weekly presentation?</a:t>
            </a:r>
            <a:endParaRPr/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Review</a:t>
            </a:r>
            <a:br>
              <a:rPr lang="en-US"/>
            </a:br>
            <a:r>
              <a:rPr b="0" lang="en-US" sz="1800"/>
              <a:t>Look back to the previous presentation</a:t>
            </a:r>
            <a:endParaRPr/>
          </a:p>
        </p:txBody>
      </p:sp>
      <p:pic>
        <p:nvPicPr>
          <p:cNvPr descr="data, database, storage icon"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78" y="2590565"/>
            <a:ext cx="1600177" cy="160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, brain, intelligence, technology icon" id="146" name="Google Shape;14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2278" y="2507089"/>
            <a:ext cx="1728191" cy="1728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s, files, pages, paper, text icon" id="147" name="Google Shape;14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132" y="2592276"/>
            <a:ext cx="1558881" cy="155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315982" y="1923678"/>
            <a:ext cx="13756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Collect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Process data</a:t>
            </a:r>
            <a:endParaRPr/>
          </a:p>
        </p:txBody>
      </p:sp>
      <p:sp>
        <p:nvSpPr>
          <p:cNvPr id="149" name="Google Shape;149;p30"/>
          <p:cNvSpPr txBox="1"/>
          <p:nvPr/>
        </p:nvSpPr>
        <p:spPr>
          <a:xfrm>
            <a:off x="1880466" y="2119957"/>
            <a:ext cx="170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Scientific articles</a:t>
            </a:r>
            <a:endParaRPr/>
          </a:p>
        </p:txBody>
      </p:sp>
      <p:sp>
        <p:nvSpPr>
          <p:cNvPr id="150" name="Google Shape;150;p30"/>
          <p:cNvSpPr txBox="1"/>
          <p:nvPr/>
        </p:nvSpPr>
        <p:spPr>
          <a:xfrm>
            <a:off x="3563888" y="1957226"/>
            <a:ext cx="2284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Artificial Intelligence &amp;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/>
          </a:p>
        </p:txBody>
      </p:sp>
      <p:pic>
        <p:nvPicPr>
          <p:cNvPr descr="courses, education, learning, training icon" id="151" name="Google Shape;15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32923" y="2590565"/>
            <a:ext cx="1554704" cy="155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/>
        </p:nvSpPr>
        <p:spPr>
          <a:xfrm>
            <a:off x="5745541" y="2035981"/>
            <a:ext cx="14223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Train and test</a:t>
            </a:r>
            <a:endParaRPr/>
          </a:p>
        </p:txBody>
      </p:sp>
      <p:pic>
        <p:nvPicPr>
          <p:cNvPr descr="check, check list, checking, list, testing, validation icon" id="153" name="Google Shape;15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4486" y="2518258"/>
            <a:ext cx="1728787" cy="1728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>
            <a:off x="7344329" y="2016604"/>
            <a:ext cx="1659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~80-90% stress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So far…</a:t>
            </a:r>
            <a:endParaRPr/>
          </a:p>
        </p:txBody>
      </p:sp>
      <p:sp>
        <p:nvSpPr>
          <p:cNvPr id="160" name="Google Shape;160;p31"/>
          <p:cNvSpPr txBox="1"/>
          <p:nvPr>
            <p:ph idx="4294967295" type="sldNum"/>
          </p:nvPr>
        </p:nvSpPr>
        <p:spPr>
          <a:xfrm>
            <a:off x="0" y="4745038"/>
            <a:ext cx="444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0000" lvl="0" marL="2700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What did I do </a:t>
            </a:r>
            <a:r>
              <a:rPr b="1" lang="en-US"/>
              <a:t>extra</a:t>
            </a:r>
            <a:r>
              <a:rPr lang="en-US"/>
              <a:t> </a:t>
            </a:r>
            <a:r>
              <a:rPr b="1" lang="en-US"/>
              <a:t>AFTER</a:t>
            </a:r>
            <a:r>
              <a:rPr lang="en-US"/>
              <a:t> the first 4-weekly presentation?</a:t>
            </a:r>
            <a:endParaRPr/>
          </a:p>
        </p:txBody>
      </p:sp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32"/>
          <p:cNvSpPr txBox="1"/>
          <p:nvPr>
            <p:ph type="title"/>
          </p:nvPr>
        </p:nvSpPr>
        <p:spPr>
          <a:xfrm>
            <a:off x="216488" y="123478"/>
            <a:ext cx="8748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So far…</a:t>
            </a:r>
            <a:br>
              <a:rPr lang="en-US"/>
            </a:br>
            <a:r>
              <a:rPr b="0" lang="en-US" sz="1800"/>
              <a:t>Look back to the previous work</a:t>
            </a:r>
            <a:endParaRPr/>
          </a:p>
        </p:txBody>
      </p:sp>
      <p:pic>
        <p:nvPicPr>
          <p:cNvPr descr="data, database, storage icon" id="169" name="Google Shape;1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78" y="2590565"/>
            <a:ext cx="1600177" cy="160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s, files, pages, paper, text icon" id="170" name="Google Shape;17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619" y="2592276"/>
            <a:ext cx="1558881" cy="155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315982" y="1923678"/>
            <a:ext cx="13756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Collect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Process data</a:t>
            </a:r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7112953" y="2119957"/>
            <a:ext cx="170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rPr>
              <a:t>Scientific articles</a:t>
            </a:r>
            <a:endParaRPr/>
          </a:p>
        </p:txBody>
      </p:sp>
      <p:pic>
        <p:nvPicPr>
          <p:cNvPr descr="Image result for csv file icon" id="173" name="Google Shape;1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5322" y="2653384"/>
            <a:ext cx="1430534" cy="143053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1907704" y="1707654"/>
            <a:ext cx="280831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in Comma Separated View and JavaScript Object Notation files</a:t>
            </a:r>
            <a:endParaRPr/>
          </a:p>
        </p:txBody>
      </p:sp>
      <p:pic>
        <p:nvPicPr>
          <p:cNvPr descr="Related image" id="175" name="Google Shape;17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007" y="2643758"/>
            <a:ext cx="1051961" cy="1370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76" name="Google Shape;17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4505" y="1706241"/>
            <a:ext cx="1873381" cy="449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77" name="Google Shape;17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6165" y="2744833"/>
            <a:ext cx="2920182" cy="168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4974505" y="2358827"/>
            <a:ext cx="17835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Fourier Transform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203848" y="1995686"/>
            <a:ext cx="547260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84" name="Google Shape;184;p33"/>
          <p:cNvSpPr txBox="1"/>
          <p:nvPr>
            <p:ph idx="4294967295" type="sldNum"/>
          </p:nvPr>
        </p:nvSpPr>
        <p:spPr>
          <a:xfrm>
            <a:off x="0" y="4745038"/>
            <a:ext cx="444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Pulse sensor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text on a black background&#10;&#10;Description generated with very high confidence"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7790" y="1203590"/>
            <a:ext cx="3330634" cy="299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394" y="1203590"/>
            <a:ext cx="4004079" cy="299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/>
              <a:t>Breath sensor</a:t>
            </a:r>
            <a:br>
              <a:rPr lang="en-US"/>
            </a:br>
            <a:r>
              <a:rPr b="0" lang="en-US" sz="1800"/>
              <a:t>Conductive rubber cord stretch sensor</a:t>
            </a:r>
            <a:br>
              <a:rPr lang="en-US"/>
            </a:b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400" lvl="0" marL="2700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66421" y="702564"/>
            <a:ext cx="2996795" cy="3998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generated with very high confidence" id="202" name="Google Shape;20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2560" y="1203598"/>
            <a:ext cx="3330627" cy="29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tos v4.0">
  <a:themeElements>
    <a:clrScheme name="Custom 1">
      <a:dk1>
        <a:srgbClr val="000000"/>
      </a:dk1>
      <a:lt1>
        <a:srgbClr val="FFFFFF"/>
      </a:lt1>
      <a:dk2>
        <a:srgbClr val="0066A1"/>
      </a:dk2>
      <a:lt2>
        <a:srgbClr val="FFFFFF"/>
      </a:lt2>
      <a:accent1>
        <a:srgbClr val="0066A1"/>
      </a:accent1>
      <a:accent2>
        <a:srgbClr val="0089C4"/>
      </a:accent2>
      <a:accent3>
        <a:srgbClr val="00AFD8"/>
      </a:accent3>
      <a:accent4>
        <a:srgbClr val="0066A1"/>
      </a:accent4>
      <a:accent5>
        <a:srgbClr val="0089C4"/>
      </a:accent5>
      <a:accent6>
        <a:srgbClr val="0066A1"/>
      </a:accent6>
      <a:hlink>
        <a:srgbClr val="0066A1"/>
      </a:hlink>
      <a:folHlink>
        <a:srgbClr val="00AF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